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7" r:id="rId5"/>
    <p:sldId id="268" r:id="rId6"/>
    <p:sldId id="261" r:id="rId7"/>
    <p:sldId id="266" r:id="rId8"/>
    <p:sldId id="264" r:id="rId9"/>
    <p:sldId id="265" r:id="rId10"/>
    <p:sldId id="269" r:id="rId11"/>
    <p:sldId id="270" r:id="rId12"/>
    <p:sldId id="277" r:id="rId13"/>
    <p:sldId id="271" r:id="rId14"/>
    <p:sldId id="272" r:id="rId15"/>
    <p:sldId id="259" r:id="rId16"/>
    <p:sldId id="278" r:id="rId17"/>
    <p:sldId id="273" r:id="rId18"/>
    <p:sldId id="276" r:id="rId19"/>
    <p:sldId id="279" r:id="rId20"/>
    <p:sldId id="280" r:id="rId21"/>
    <p:sldId id="281" r:id="rId22"/>
    <p:sldId id="275" r:id="rId23"/>
    <p:sldId id="285" r:id="rId24"/>
    <p:sldId id="282" r:id="rId25"/>
    <p:sldId id="283" r:id="rId26"/>
    <p:sldId id="284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74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Normal Puerperium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Lactation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Renu Singh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Metabolic changes: reversal of changes  (hyperlipidemia , raised  blood sugar) </a:t>
            </a:r>
          </a:p>
          <a:p>
            <a:pPr algn="just"/>
            <a:r>
              <a:rPr lang="en-US" dirty="0" smtClean="0"/>
              <a:t>Circulation: </a:t>
            </a:r>
          </a:p>
          <a:p>
            <a:pPr lvl="1" algn="just"/>
            <a:r>
              <a:rPr lang="en-US" dirty="0" smtClean="0"/>
              <a:t>CO increases by 70% following delivery: </a:t>
            </a:r>
            <a:r>
              <a:rPr lang="en-US" dirty="0" err="1" smtClean="0"/>
              <a:t>prelabor</a:t>
            </a:r>
            <a:r>
              <a:rPr lang="en-US" dirty="0" smtClean="0"/>
              <a:t> values by 1 hr PP &amp; pre-pregnant levels by 4wks</a:t>
            </a:r>
          </a:p>
          <a:p>
            <a:pPr lvl="1" algn="just"/>
            <a:r>
              <a:rPr lang="en-US" dirty="0" smtClean="0"/>
              <a:t>Increase in  peripheral resistance(loss of progesterone effect)</a:t>
            </a:r>
          </a:p>
          <a:p>
            <a:pPr lvl="1" algn="just"/>
            <a:r>
              <a:rPr lang="en-US" dirty="0" smtClean="0"/>
              <a:t>Normal total circulating blood volume by 3-6 wks</a:t>
            </a:r>
          </a:p>
          <a:p>
            <a:pPr algn="just"/>
            <a:r>
              <a:rPr lang="en-US" dirty="0" smtClean="0"/>
              <a:t>Respiratory changes: rapid normalization of residual volume, FRC</a:t>
            </a:r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Menstruation&amp; ovulation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Onset of menstruation: lactating/non lactating</a:t>
            </a:r>
          </a:p>
          <a:p>
            <a:r>
              <a:rPr lang="en-US" dirty="0" smtClean="0"/>
              <a:t>Lactation: increased </a:t>
            </a:r>
            <a:r>
              <a:rPr lang="en-US" dirty="0" err="1" smtClean="0"/>
              <a:t>prolactin</a:t>
            </a:r>
            <a:r>
              <a:rPr lang="en-US" dirty="0" smtClean="0"/>
              <a:t> levels-</a:t>
            </a:r>
          </a:p>
          <a:p>
            <a:pPr lvl="1"/>
            <a:r>
              <a:rPr lang="en-US" dirty="0" smtClean="0"/>
              <a:t>inhibits ovarian response to FSH(less follicular growth),no menstruation</a:t>
            </a:r>
          </a:p>
          <a:p>
            <a:pPr lvl="1"/>
            <a:r>
              <a:rPr lang="en-US" dirty="0" smtClean="0"/>
              <a:t>Suppresses release of LH, no LH surge, no ovulation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05800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1123950"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menstruation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ovulation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Non lactating women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By 6</a:t>
                      </a:r>
                      <a:r>
                        <a:rPr lang="en-US" sz="2800" baseline="30000" dirty="0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wk(40%)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By 12 </a:t>
                      </a:r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wk(80%)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4wks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Lactating women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By 12 wks(70%)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months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10wks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normal </a:t>
            </a:r>
            <a:r>
              <a:rPr lang="en-US" dirty="0" err="1" smtClean="0"/>
              <a:t>puerperium</a:t>
            </a:r>
            <a:r>
              <a:rPr lang="en-US" dirty="0" smtClean="0"/>
              <a:t>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Restoration of health to pre-pregnancy state</a:t>
            </a:r>
          </a:p>
          <a:p>
            <a:r>
              <a:rPr lang="en-US" dirty="0" smtClean="0"/>
              <a:t>Promotion of lactation</a:t>
            </a:r>
          </a:p>
          <a:p>
            <a:r>
              <a:rPr lang="en-US" dirty="0" smtClean="0"/>
              <a:t>Prevent infection</a:t>
            </a:r>
          </a:p>
          <a:p>
            <a:r>
              <a:rPr lang="en-US" dirty="0" smtClean="0"/>
              <a:t>Care of the infant</a:t>
            </a:r>
          </a:p>
          <a:p>
            <a:r>
              <a:rPr lang="en-US" dirty="0" smtClean="0"/>
              <a:t>Advice on immunization</a:t>
            </a:r>
          </a:p>
          <a:p>
            <a:r>
              <a:rPr lang="en-US" dirty="0" smtClean="0"/>
              <a:t>Advice on discharge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Examine vital parameters : PR,BP</a:t>
            </a:r>
          </a:p>
          <a:p>
            <a:r>
              <a:rPr lang="en-US" dirty="0" smtClean="0"/>
              <a:t> P/A: uterus well retracted</a:t>
            </a:r>
          </a:p>
          <a:p>
            <a:r>
              <a:rPr lang="en-US" dirty="0" smtClean="0"/>
              <a:t>L/E: amount of bleeding, perineal wound( if any) dressing by antiseptic, dry, application of sterile pad</a:t>
            </a:r>
          </a:p>
          <a:p>
            <a:r>
              <a:rPr lang="en-US" dirty="0" smtClean="0"/>
              <a:t>Encouraged to pass urine</a:t>
            </a:r>
          </a:p>
          <a:p>
            <a:r>
              <a:rPr lang="en-US" dirty="0" smtClean="0"/>
              <a:t>Meet relatives, baby put to breast feed</a:t>
            </a:r>
          </a:p>
          <a:p>
            <a:r>
              <a:rPr lang="en-US" dirty="0" smtClean="0"/>
              <a:t>Allowed drinks, food</a:t>
            </a:r>
          </a:p>
          <a:p>
            <a:r>
              <a:rPr lang="en-US" dirty="0" smtClean="0"/>
              <a:t>Shifted to room/ward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changes in post delivery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 : tachycardia, settles in a day</a:t>
            </a:r>
          </a:p>
          <a:p>
            <a:r>
              <a:rPr lang="en-US" dirty="0" smtClean="0"/>
              <a:t>Blood pressure: normal/raised: increased venous return, normalizes in 24 hrs</a:t>
            </a:r>
          </a:p>
          <a:p>
            <a:r>
              <a:rPr lang="en-US" dirty="0" smtClean="0"/>
              <a:t>Temperature:  transient rise  (99.0°F)</a:t>
            </a:r>
          </a:p>
          <a:p>
            <a:r>
              <a:rPr lang="en-US" dirty="0" smtClean="0"/>
              <a:t>Urine output: diuresis following delivery</a:t>
            </a:r>
          </a:p>
          <a:p>
            <a:r>
              <a:rPr lang="en-US" dirty="0" smtClean="0"/>
              <a:t>Emotional instability: anxiety, unfamiliar to newborn, change in lifestyle, newer demands cause psychological stress, puerperal blues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during </a:t>
            </a:r>
            <a:r>
              <a:rPr lang="en-US" dirty="0" err="1" smtClean="0"/>
              <a:t>puerperium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 &amp; ambulation: adequate rest, no specified period</a:t>
            </a:r>
          </a:p>
          <a:p>
            <a:r>
              <a:rPr lang="en-US" dirty="0" smtClean="0"/>
              <a:t>Early ambulation encouraged:</a:t>
            </a:r>
          </a:p>
          <a:p>
            <a:pPr lvl="2"/>
            <a:r>
              <a:rPr lang="en-US" dirty="0" smtClean="0"/>
              <a:t>Restores self confidence</a:t>
            </a:r>
          </a:p>
          <a:p>
            <a:pPr lvl="2"/>
            <a:r>
              <a:rPr lang="en-US" dirty="0" smtClean="0"/>
              <a:t>Accelerates recovery, encourages drainage of </a:t>
            </a:r>
            <a:r>
              <a:rPr lang="en-US" dirty="0" err="1" smtClean="0"/>
              <a:t>lochia</a:t>
            </a:r>
            <a:r>
              <a:rPr lang="en-US" dirty="0" smtClean="0"/>
              <a:t>, involution</a:t>
            </a:r>
          </a:p>
          <a:p>
            <a:pPr lvl="2"/>
            <a:r>
              <a:rPr lang="en-US" dirty="0" smtClean="0"/>
              <a:t>Lessens venous thrombosis-embolism</a:t>
            </a:r>
          </a:p>
          <a:p>
            <a:r>
              <a:rPr lang="en-US" dirty="0" smtClean="0"/>
              <a:t>Hospital stay:   48 hrs( normal delivery)</a:t>
            </a:r>
          </a:p>
          <a:p>
            <a:pPr>
              <a:buNone/>
            </a:pPr>
            <a:r>
              <a:rPr lang="en-US" dirty="0" smtClean="0"/>
              <a:t>                              5-7 days (cesarean delivery)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during </a:t>
            </a:r>
            <a:r>
              <a:rPr lang="en-US" dirty="0" err="1" smtClean="0"/>
              <a:t>puerperium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Diet: lots of fluid, easy to digest diet(milk, green leafy vegetables, fresh fruits)</a:t>
            </a:r>
          </a:p>
          <a:p>
            <a:r>
              <a:rPr lang="en-US" dirty="0" smtClean="0"/>
              <a:t>Care of breasts</a:t>
            </a:r>
          </a:p>
          <a:p>
            <a:r>
              <a:rPr lang="en-US" dirty="0" smtClean="0"/>
              <a:t>Care of bowel &amp; bladder: encouraged to pass urine frequently, having more </a:t>
            </a:r>
            <a:r>
              <a:rPr lang="en-US" dirty="0" err="1" smtClean="0"/>
              <a:t>roughage,fluids</a:t>
            </a:r>
            <a:r>
              <a:rPr lang="en-US" dirty="0" smtClean="0"/>
              <a:t> in diet corrects constipation</a:t>
            </a:r>
          </a:p>
          <a:p>
            <a:r>
              <a:rPr lang="en-US" dirty="0" smtClean="0"/>
              <a:t>Care of perineum: kept clean, dry after every act of urination/defecation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Rooming –in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allowing  mother &amp; her baby to stay together after birth</a:t>
            </a:r>
          </a:p>
          <a:p>
            <a:r>
              <a:rPr lang="en-US" dirty="0" smtClean="0"/>
              <a:t>Advantages: </a:t>
            </a:r>
          </a:p>
          <a:p>
            <a:pPr lvl="1"/>
            <a:r>
              <a:rPr lang="en-US" dirty="0" smtClean="0"/>
              <a:t>mother responds to her baby whenever is hungry</a:t>
            </a:r>
          </a:p>
          <a:p>
            <a:pPr lvl="1"/>
            <a:r>
              <a:rPr lang="en-US" dirty="0" smtClean="0"/>
              <a:t>helps bonding &amp; breast feeding</a:t>
            </a:r>
          </a:p>
          <a:p>
            <a:pPr lvl="1"/>
            <a:r>
              <a:rPr lang="en-US" dirty="0" smtClean="0"/>
              <a:t>Confident about breast feeding, feeds on demand</a:t>
            </a:r>
          </a:p>
          <a:p>
            <a:pPr lvl="1"/>
            <a:r>
              <a:rPr lang="en-US" dirty="0" smtClean="0"/>
              <a:t>Better understanding of mother about baby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immunized </a:t>
            </a:r>
            <a:r>
              <a:rPr lang="en-US" dirty="0" err="1" smtClean="0"/>
              <a:t>Rh</a:t>
            </a:r>
            <a:r>
              <a:rPr lang="en-US" dirty="0" smtClean="0"/>
              <a:t> negative mothers: fetal cord blood- anti D </a:t>
            </a:r>
            <a:r>
              <a:rPr lang="en-US" dirty="0" err="1" smtClean="0"/>
              <a:t>immuno</a:t>
            </a:r>
            <a:r>
              <a:rPr lang="en-US" dirty="0" smtClean="0"/>
              <a:t>-prophylaxis(300µg) IM ,within 72 hrs of birth</a:t>
            </a:r>
          </a:p>
          <a:p>
            <a:r>
              <a:rPr lang="en-US" dirty="0" smtClean="0"/>
              <a:t>Tetanus </a:t>
            </a:r>
            <a:r>
              <a:rPr lang="en-US" dirty="0" err="1" smtClean="0"/>
              <a:t>toxoid</a:t>
            </a:r>
            <a:r>
              <a:rPr lang="en-US" dirty="0" smtClean="0"/>
              <a:t>: booster dose, if not given during pregnancy</a:t>
            </a:r>
          </a:p>
          <a:p>
            <a:r>
              <a:rPr lang="en-US" dirty="0" smtClean="0"/>
              <a:t>Rubella vaccine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Puerperium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Period of 6 weeks following childbirth during which the maternal organs, especially reproductive organs return to the non pregnant/near normal  state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Breasts are an exception: active during the period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 </a:t>
            </a:r>
            <a:r>
              <a:rPr lang="en-US" dirty="0" smtClean="0"/>
              <a:t>of ailments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pains: infrequent, spasmodic lower pain abdomen after delivery</a:t>
            </a:r>
          </a:p>
          <a:p>
            <a:r>
              <a:rPr lang="en-US" dirty="0" smtClean="0"/>
              <a:t>Pain on the perineum: analgesics, </a:t>
            </a:r>
            <a:r>
              <a:rPr lang="en-US" dirty="0" err="1" smtClean="0"/>
              <a:t>sitz</a:t>
            </a:r>
            <a:r>
              <a:rPr lang="en-US" dirty="0" smtClean="0"/>
              <a:t> baths, </a:t>
            </a:r>
            <a:r>
              <a:rPr lang="en-US" dirty="0" smtClean="0">
                <a:solidFill>
                  <a:srgbClr val="FF0000"/>
                </a:solidFill>
              </a:rPr>
              <a:t>examination </a:t>
            </a:r>
            <a:r>
              <a:rPr lang="en-US" dirty="0" smtClean="0"/>
              <a:t>to rule out </a:t>
            </a:r>
            <a:r>
              <a:rPr lang="en-US" dirty="0" err="1" smtClean="0"/>
              <a:t>vulvovaginal</a:t>
            </a:r>
            <a:r>
              <a:rPr lang="en-US" dirty="0" smtClean="0"/>
              <a:t> hematomas</a:t>
            </a:r>
          </a:p>
          <a:p>
            <a:r>
              <a:rPr lang="en-US" dirty="0" smtClean="0"/>
              <a:t>Correction of anemia: iron(oral/</a:t>
            </a:r>
            <a:r>
              <a:rPr lang="en-US" dirty="0" err="1" smtClean="0"/>
              <a:t>parenteral</a:t>
            </a:r>
            <a:r>
              <a:rPr lang="en-US" dirty="0" smtClean="0"/>
              <a:t>) supplementation</a:t>
            </a:r>
          </a:p>
          <a:p>
            <a:r>
              <a:rPr lang="en-US" dirty="0" smtClean="0"/>
              <a:t>Treatment of BP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progress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Pulse, Respiration, BP :twice  a day</a:t>
            </a:r>
          </a:p>
          <a:p>
            <a:r>
              <a:rPr lang="en-US" dirty="0" smtClean="0"/>
              <a:t>Examination of breasts</a:t>
            </a:r>
          </a:p>
          <a:p>
            <a:r>
              <a:rPr lang="en-US" dirty="0" smtClean="0"/>
              <a:t>Measuring height of uterus above pubic symphysis</a:t>
            </a:r>
          </a:p>
          <a:p>
            <a:r>
              <a:rPr lang="en-US" dirty="0" smtClean="0"/>
              <a:t>Character of </a:t>
            </a:r>
            <a:r>
              <a:rPr lang="en-US" dirty="0" err="1" smtClean="0"/>
              <a:t>lochia</a:t>
            </a:r>
            <a:endParaRPr lang="en-US" dirty="0" smtClean="0"/>
          </a:p>
          <a:p>
            <a:r>
              <a:rPr lang="en-US" dirty="0" smtClean="0"/>
              <a:t>Bowel, bladder function</a:t>
            </a:r>
          </a:p>
          <a:p>
            <a:r>
              <a:rPr lang="en-US" dirty="0" smtClean="0"/>
              <a:t>Details of baby: feeding, </a:t>
            </a:r>
            <a:r>
              <a:rPr lang="en-US" dirty="0" err="1" smtClean="0"/>
              <a:t>bowel,bladder</a:t>
            </a:r>
            <a:r>
              <a:rPr lang="en-US" dirty="0" smtClean="0"/>
              <a:t> , exam of umbilical stump ,skin color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Immediately following delivery: at umbilicus</a:t>
            </a:r>
          </a:p>
          <a:p>
            <a:r>
              <a:rPr lang="en-US" dirty="0" smtClean="0"/>
              <a:t>Rate of involution: 1cm /day</a:t>
            </a:r>
          </a:p>
          <a:p>
            <a:r>
              <a:rPr lang="en-US" dirty="0" smtClean="0"/>
              <a:t>Becomes pelvic organ by 10-12 days</a:t>
            </a:r>
            <a:endParaRPr lang="en-US" dirty="0"/>
          </a:p>
        </p:txBody>
      </p:sp>
      <p:pic>
        <p:nvPicPr>
          <p:cNvPr id="5" name="Content Placeholder 3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34192" y="1676400"/>
            <a:ext cx="4435812" cy="43434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FP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 methods</a:t>
            </a:r>
          </a:p>
          <a:p>
            <a:r>
              <a:rPr lang="en-US" dirty="0" smtClean="0"/>
              <a:t>PPIUCD</a:t>
            </a:r>
          </a:p>
          <a:p>
            <a:r>
              <a:rPr lang="en-US" dirty="0" smtClean="0"/>
              <a:t>Oral pills ( progesterone only pills)</a:t>
            </a:r>
          </a:p>
          <a:p>
            <a:r>
              <a:rPr lang="en-US" dirty="0" smtClean="0"/>
              <a:t>Injectables (DIMPA)</a:t>
            </a:r>
          </a:p>
          <a:p>
            <a:r>
              <a:rPr lang="en-US" dirty="0" smtClean="0"/>
              <a:t>Sterilization (Tubectomy)</a:t>
            </a:r>
          </a:p>
          <a:p>
            <a:r>
              <a:rPr lang="en-US" dirty="0" smtClean="0"/>
              <a:t>LAM( Lactational amenorrhea method)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tone up the  pelvic floor muscles</a:t>
            </a:r>
          </a:p>
          <a:p>
            <a:pPr lvl="1"/>
            <a:r>
              <a:rPr lang="en-US" dirty="0" smtClean="0"/>
              <a:t>Contract pelvic  muscles (withhold act of urination/defecation) &amp; relax </a:t>
            </a:r>
          </a:p>
          <a:p>
            <a:r>
              <a:rPr lang="en-US" dirty="0" smtClean="0"/>
              <a:t>To tone up  the abdominal muscles</a:t>
            </a:r>
          </a:p>
          <a:p>
            <a:pPr lvl="1"/>
            <a:r>
              <a:rPr lang="en-US" dirty="0" smtClean="0"/>
              <a:t>Dorsal, knees bent, contract &amp; relax abdominal muscles alternatively</a:t>
            </a:r>
          </a:p>
          <a:p>
            <a:r>
              <a:rPr lang="en-US" dirty="0" smtClean="0"/>
              <a:t>To tone up the back muscles</a:t>
            </a:r>
          </a:p>
          <a:p>
            <a:pPr lvl="1"/>
            <a:r>
              <a:rPr lang="en-US" dirty="0" smtClean="0"/>
              <a:t>Prone, arms by side, head &amp; shoulders are slowly moved up &amp; down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exercises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start: as soon as the pt appears to be fit</a:t>
            </a:r>
          </a:p>
          <a:p>
            <a:r>
              <a:rPr lang="en-US" dirty="0" smtClean="0"/>
              <a:t>Initially: deep breathing, leg movements</a:t>
            </a:r>
          </a:p>
          <a:p>
            <a:r>
              <a:rPr lang="en-US" dirty="0" smtClean="0"/>
              <a:t>Adv:</a:t>
            </a:r>
          </a:p>
          <a:p>
            <a:pPr lvl="1"/>
            <a:r>
              <a:rPr lang="en-US" dirty="0" smtClean="0"/>
              <a:t> improves muscle tone</a:t>
            </a:r>
          </a:p>
          <a:p>
            <a:pPr lvl="1"/>
            <a:r>
              <a:rPr lang="en-US" dirty="0" smtClean="0"/>
              <a:t>Minimizes risk of DVT</a:t>
            </a:r>
          </a:p>
          <a:p>
            <a:pPr lvl="1"/>
            <a:r>
              <a:rPr lang="en-US" dirty="0" smtClean="0"/>
              <a:t>Prevent gynecological complications: </a:t>
            </a:r>
            <a:r>
              <a:rPr lang="en-US" dirty="0" err="1" smtClean="0"/>
              <a:t>prolapse</a:t>
            </a:r>
            <a:endParaRPr lang="en-US" dirty="0" smtClean="0"/>
          </a:p>
          <a:p>
            <a:r>
              <a:rPr lang="en-US" dirty="0" smtClean="0"/>
              <a:t>Continued for 3 months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Thorough checkup of mother &amp; baby</a:t>
            </a:r>
          </a:p>
          <a:p>
            <a:pPr algn="just"/>
            <a:r>
              <a:rPr lang="en-US" dirty="0" smtClean="0"/>
              <a:t>Measures to improve general health of mother: </a:t>
            </a:r>
            <a:r>
              <a:rPr lang="en-US" dirty="0" err="1" smtClean="0"/>
              <a:t>diet,hematinics</a:t>
            </a:r>
            <a:endParaRPr lang="en-US" dirty="0" smtClean="0"/>
          </a:p>
          <a:p>
            <a:pPr algn="just"/>
            <a:r>
              <a:rPr lang="en-US" dirty="0" smtClean="0"/>
              <a:t>Postnatal exercises</a:t>
            </a:r>
          </a:p>
          <a:p>
            <a:pPr algn="just"/>
            <a:r>
              <a:rPr lang="en-US" dirty="0" smtClean="0"/>
              <a:t>Breast feeding &amp; care of newborn, immunization</a:t>
            </a:r>
          </a:p>
          <a:p>
            <a:pPr algn="just"/>
            <a:r>
              <a:rPr lang="en-US" dirty="0" smtClean="0"/>
              <a:t>Family planning advice</a:t>
            </a:r>
          </a:p>
          <a:p>
            <a:pPr algn="just"/>
            <a:r>
              <a:rPr lang="en-US" dirty="0" smtClean="0"/>
              <a:t>Follow up after 6 wks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Postnatal checkup /care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of three checkups</a:t>
            </a:r>
          </a:p>
          <a:p>
            <a:r>
              <a:rPr lang="en-US" dirty="0" smtClean="0"/>
              <a:t>First &lt;48hrs of delivery</a:t>
            </a:r>
          </a:p>
          <a:p>
            <a:r>
              <a:rPr lang="en-US" dirty="0" smtClean="0"/>
              <a:t>Second within 7 days</a:t>
            </a:r>
          </a:p>
          <a:p>
            <a:r>
              <a:rPr lang="en-US" dirty="0" smtClean="0"/>
              <a:t>Third at 6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health status of mother</a:t>
            </a:r>
          </a:p>
          <a:p>
            <a:r>
              <a:rPr lang="en-US" dirty="0" smtClean="0"/>
              <a:t>Reassess ,detect &amp; treat any medical/gynecological complication </a:t>
            </a:r>
          </a:p>
          <a:p>
            <a:r>
              <a:rPr lang="en-US" dirty="0" smtClean="0"/>
              <a:t>Assess progress of baby</a:t>
            </a:r>
          </a:p>
          <a:p>
            <a:r>
              <a:rPr lang="en-US" dirty="0" smtClean="0"/>
              <a:t>Immunization of baby</a:t>
            </a:r>
          </a:p>
          <a:p>
            <a:r>
              <a:rPr lang="en-US" dirty="0" smtClean="0"/>
              <a:t>Impart family planning options to mother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Postnatal checkup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of mother : general, breasts, local examination if required </a:t>
            </a:r>
          </a:p>
          <a:p>
            <a:r>
              <a:rPr lang="en-US" dirty="0" smtClean="0"/>
              <a:t>Examination of baby: well baby clinic </a:t>
            </a:r>
          </a:p>
          <a:p>
            <a:r>
              <a:rPr lang="en-US" dirty="0" smtClean="0"/>
              <a:t>Advice</a:t>
            </a:r>
          </a:p>
          <a:p>
            <a:pPr lvl="1"/>
            <a:r>
              <a:rPr lang="en-US" dirty="0" smtClean="0"/>
              <a:t>General: health, feeding, immunization</a:t>
            </a:r>
          </a:p>
          <a:p>
            <a:pPr lvl="1"/>
            <a:r>
              <a:rPr lang="en-US" dirty="0" smtClean="0"/>
              <a:t>Postnatal exercises</a:t>
            </a:r>
          </a:p>
          <a:p>
            <a:pPr lvl="1"/>
            <a:r>
              <a:rPr lang="en-US" dirty="0" smtClean="0"/>
              <a:t>Impart family planning methods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Involution : normalization in the size of pelvic organ</a:t>
            </a:r>
          </a:p>
          <a:p>
            <a:pPr lvl="2"/>
            <a:r>
              <a:rPr lang="en-US" dirty="0" smtClean="0"/>
              <a:t>Involution of uterus</a:t>
            </a:r>
          </a:p>
          <a:p>
            <a:pPr lvl="2"/>
            <a:r>
              <a:rPr lang="en-US" dirty="0" smtClean="0"/>
              <a:t>Involution of other pelvic organs</a:t>
            </a:r>
          </a:p>
          <a:p>
            <a:pPr lvl="2"/>
            <a:r>
              <a:rPr lang="en-US" dirty="0" smtClean="0"/>
              <a:t>Pelvic musculature</a:t>
            </a:r>
          </a:p>
          <a:p>
            <a:r>
              <a:rPr lang="en-US" dirty="0" smtClean="0"/>
              <a:t>Changes in non reproductive organs</a:t>
            </a:r>
          </a:p>
          <a:p>
            <a:r>
              <a:rPr lang="en-US" dirty="0" smtClean="0"/>
              <a:t>Menstruation, ovulation</a:t>
            </a:r>
          </a:p>
          <a:p>
            <a:r>
              <a:rPr lang="en-US" dirty="0" smtClean="0"/>
              <a:t>Breast feeding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Decrease in size</a:t>
            </a:r>
          </a:p>
          <a:p>
            <a:pPr lvl="1" algn="just"/>
            <a:r>
              <a:rPr lang="en-US" dirty="0" smtClean="0"/>
              <a:t>Reduction in size of muscle fibers: removal of excess of cellular cytoplasm by intracellular, autolytic,proteolytic enzymes in form of peptones-blood stream-excreted by kidneys</a:t>
            </a:r>
          </a:p>
          <a:p>
            <a:pPr algn="just"/>
            <a:r>
              <a:rPr lang="en-US" dirty="0" smtClean="0"/>
              <a:t>Reduction in vascularity: thrombosis &amp; degeneration of uterine vessels</a:t>
            </a:r>
          </a:p>
          <a:p>
            <a:pPr algn="just"/>
            <a:r>
              <a:rPr lang="en-US" dirty="0" smtClean="0"/>
              <a:t>Regeneration of endometrium: glandular remnants, interglandular stroma , completed in 4-6wks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Discharge emanating from uterus: Lochia</a:t>
            </a:r>
          </a:p>
          <a:p>
            <a:r>
              <a:rPr lang="en-US" dirty="0" smtClean="0"/>
              <a:t>Vaginal discharge in first 2 weeks of </a:t>
            </a:r>
            <a:r>
              <a:rPr lang="en-US" dirty="0" err="1" smtClean="0"/>
              <a:t>puerperium</a:t>
            </a:r>
            <a:r>
              <a:rPr lang="en-US" dirty="0" smtClean="0"/>
              <a:t>, fishy odor, alkaline</a:t>
            </a:r>
          </a:p>
          <a:p>
            <a:r>
              <a:rPr lang="en-US" dirty="0" smtClean="0"/>
              <a:t>Lochia: sloughing decidual lining of uterus, secretions from uterine cavity, cervix &amp; vagina</a:t>
            </a:r>
          </a:p>
          <a:p>
            <a:r>
              <a:rPr lang="en-US" dirty="0" smtClean="0"/>
              <a:t>Lochia </a:t>
            </a:r>
            <a:r>
              <a:rPr lang="en-US" dirty="0" err="1" smtClean="0"/>
              <a:t>rubra</a:t>
            </a:r>
            <a:r>
              <a:rPr lang="en-US" dirty="0" smtClean="0"/>
              <a:t>: &lt;7 days</a:t>
            </a:r>
          </a:p>
          <a:p>
            <a:r>
              <a:rPr lang="en-US" dirty="0" smtClean="0"/>
              <a:t>Lochia </a:t>
            </a:r>
            <a:r>
              <a:rPr lang="en-US" dirty="0" err="1" smtClean="0"/>
              <a:t>serosa</a:t>
            </a:r>
            <a:r>
              <a:rPr lang="en-US" dirty="0" smtClean="0"/>
              <a:t>: 7-10 days</a:t>
            </a:r>
          </a:p>
          <a:p>
            <a:r>
              <a:rPr lang="en-US" dirty="0" smtClean="0"/>
              <a:t>Lochia alba :10-14 days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Lochia </a:t>
            </a:r>
            <a:r>
              <a:rPr lang="en-US" dirty="0" err="1" smtClean="0"/>
              <a:t>rubra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color is red</a:t>
            </a:r>
          </a:p>
          <a:p>
            <a:pPr lvl="1"/>
            <a:r>
              <a:rPr lang="en-US" dirty="0" smtClean="0"/>
              <a:t>Blood, leucocytes, sloughed decidua, mucus</a:t>
            </a:r>
          </a:p>
          <a:p>
            <a:r>
              <a:rPr lang="en-US" dirty="0" smtClean="0"/>
              <a:t>Lochia </a:t>
            </a:r>
            <a:r>
              <a:rPr lang="en-US" dirty="0" err="1" smtClean="0"/>
              <a:t>serosa</a:t>
            </a:r>
            <a:r>
              <a:rPr lang="en-US" dirty="0" smtClean="0"/>
              <a:t>: progressively pale, blood tinged ,thinner in consistency</a:t>
            </a:r>
          </a:p>
          <a:p>
            <a:r>
              <a:rPr lang="en-US" dirty="0" smtClean="0"/>
              <a:t>Lochia alba:</a:t>
            </a:r>
          </a:p>
          <a:p>
            <a:pPr lvl="1"/>
            <a:r>
              <a:rPr lang="en-US" dirty="0" smtClean="0"/>
              <a:t>yellowish white in color, scanty</a:t>
            </a:r>
          </a:p>
          <a:p>
            <a:pPr lvl="1"/>
            <a:r>
              <a:rPr lang="en-US" dirty="0" smtClean="0"/>
              <a:t>Mucus, serous exudates, epithelia cells, leucocytes</a:t>
            </a:r>
          </a:p>
          <a:p>
            <a:r>
              <a:rPr lang="en-US" dirty="0" smtClean="0"/>
              <a:t>Clinical significance: </a:t>
            </a:r>
            <a:r>
              <a:rPr lang="en-US" dirty="0" err="1" smtClean="0"/>
              <a:t>odour</a:t>
            </a:r>
            <a:r>
              <a:rPr lang="en-US" dirty="0" smtClean="0"/>
              <a:t>, duration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other pelvic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Cervix: </a:t>
            </a:r>
          </a:p>
          <a:p>
            <a:pPr lvl="1"/>
            <a:r>
              <a:rPr lang="en-US" dirty="0" smtClean="0"/>
              <a:t>loose ,flabby, thrown into folds after delivery</a:t>
            </a:r>
          </a:p>
          <a:p>
            <a:pPr lvl="1"/>
            <a:r>
              <a:rPr lang="en-US" dirty="0" smtClean="0"/>
              <a:t>Contracts ,thickens feels tubular but remain patulous, by 6 weeks involution is complete </a:t>
            </a:r>
          </a:p>
          <a:p>
            <a:r>
              <a:rPr lang="en-US" dirty="0" smtClean="0"/>
              <a:t>Vagina: </a:t>
            </a:r>
          </a:p>
          <a:p>
            <a:pPr lvl="1"/>
            <a:r>
              <a:rPr lang="en-US" dirty="0" smtClean="0"/>
              <a:t>soft, dusky, engorged, stretchable</a:t>
            </a:r>
          </a:p>
          <a:p>
            <a:pPr lvl="1"/>
            <a:r>
              <a:rPr lang="en-US" dirty="0" smtClean="0"/>
              <a:t> diminishes in size, caliber, never to </a:t>
            </a:r>
            <a:r>
              <a:rPr lang="en-US" dirty="0" err="1" smtClean="0"/>
              <a:t>prepregnant</a:t>
            </a:r>
            <a:r>
              <a:rPr lang="en-US" dirty="0" smtClean="0"/>
              <a:t> state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Renal </a:t>
            </a:r>
            <a:r>
              <a:rPr lang="en-US" dirty="0" err="1" smtClean="0"/>
              <a:t>pelvicalyceal</a:t>
            </a:r>
            <a:r>
              <a:rPr lang="en-US" dirty="0" smtClean="0"/>
              <a:t> dilatation: Normal in 8wks,may persist 12 weeks postpartum</a:t>
            </a:r>
          </a:p>
          <a:p>
            <a:pPr algn="just"/>
            <a:r>
              <a:rPr lang="en-US" dirty="0" smtClean="0"/>
              <a:t>Increased renal plasma flow, GFR, creatinine clearance: normal by 6 wks</a:t>
            </a:r>
          </a:p>
          <a:p>
            <a:pPr algn="just"/>
            <a:r>
              <a:rPr lang="en-US" dirty="0" smtClean="0"/>
              <a:t>Bladder: </a:t>
            </a:r>
          </a:p>
          <a:p>
            <a:pPr lvl="1" algn="just"/>
            <a:r>
              <a:rPr lang="en-US" dirty="0" smtClean="0"/>
              <a:t>During labor: edematous, hyperemic</a:t>
            </a:r>
          </a:p>
          <a:p>
            <a:pPr lvl="1" algn="just"/>
            <a:r>
              <a:rPr lang="en-US" dirty="0" smtClean="0"/>
              <a:t>trauma to bladder innervations: instrumental, difficult vaginal delivery: relatively insensitive, retention of urine, infection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Intestinal paresis following delivery</a:t>
            </a:r>
          </a:p>
          <a:p>
            <a:r>
              <a:rPr lang="en-US" dirty="0" smtClean="0"/>
              <a:t>Altered tone of perineal muscles following delivery</a:t>
            </a:r>
          </a:p>
          <a:p>
            <a:r>
              <a:rPr lang="en-US" dirty="0" smtClean="0"/>
              <a:t>Painful perineal lesion</a:t>
            </a:r>
          </a:p>
          <a:p>
            <a:endParaRPr lang="en-US" dirty="0" smtClean="0"/>
          </a:p>
          <a:p>
            <a:r>
              <a:rPr lang="en-US" dirty="0" smtClean="0"/>
              <a:t>Early ambulation, increased fluids, high fibre  diet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1147</Words>
  <Application>Microsoft Office PowerPoint</Application>
  <PresentationFormat>On-screen Show (4:3)</PresentationFormat>
  <Paragraphs>185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Normal Puerperium &amp; Lactation  Dr. Renu Singh</vt:lpstr>
      <vt:lpstr>Puerperium</vt:lpstr>
      <vt:lpstr>Physiology </vt:lpstr>
      <vt:lpstr>Involution of uterus</vt:lpstr>
      <vt:lpstr>Involution of uterus</vt:lpstr>
      <vt:lpstr>Lochia</vt:lpstr>
      <vt:lpstr>Involution of other pelvic organs</vt:lpstr>
      <vt:lpstr>Urinary tract changes</vt:lpstr>
      <vt:lpstr>Bowel changes</vt:lpstr>
      <vt:lpstr>Slide 10</vt:lpstr>
      <vt:lpstr>Menstruation&amp; ovulation</vt:lpstr>
      <vt:lpstr>Slide 12</vt:lpstr>
      <vt:lpstr>Management of normal puerperium: objectives</vt:lpstr>
      <vt:lpstr>Immediate care </vt:lpstr>
      <vt:lpstr> changes in post delivery period</vt:lpstr>
      <vt:lpstr>Care during puerperium</vt:lpstr>
      <vt:lpstr>Care during puerperium</vt:lpstr>
      <vt:lpstr>Rooming –in  </vt:lpstr>
      <vt:lpstr>Immunization</vt:lpstr>
      <vt:lpstr>Management of ailments</vt:lpstr>
      <vt:lpstr>Daily progress chart</vt:lpstr>
      <vt:lpstr>Involution of uterus</vt:lpstr>
      <vt:lpstr>Postpartum FP services</vt:lpstr>
      <vt:lpstr>Postpartum exercises</vt:lpstr>
      <vt:lpstr>Postpartum exercises </vt:lpstr>
      <vt:lpstr>Discharge</vt:lpstr>
      <vt:lpstr>Postnatal checkup /care</vt:lpstr>
      <vt:lpstr>Objective </vt:lpstr>
      <vt:lpstr>Postnatal checkup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Puerperium lactation</dc:title>
  <dc:creator>Renu</dc:creator>
  <cp:lastModifiedBy>oem</cp:lastModifiedBy>
  <cp:revision>66</cp:revision>
  <dcterms:created xsi:type="dcterms:W3CDTF">2006-08-16T00:00:00Z</dcterms:created>
  <dcterms:modified xsi:type="dcterms:W3CDTF">2015-10-15T07:23:39Z</dcterms:modified>
</cp:coreProperties>
</file>